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LV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2"/>
  </p:sldMasterIdLst>
  <p:notesMasterIdLst>
    <p:notesMasterId r:id="rId52"/>
  </p:notesMasterIdLst>
  <p:handoutMasterIdLst>
    <p:handoutMasterId r:id="rId53"/>
  </p:handoutMasterIdLst>
  <p:sldIdLst>
    <p:sldId id="271" r:id="rId3"/>
    <p:sldId id="272" r:id="rId4"/>
    <p:sldId id="273" r:id="rId5"/>
    <p:sldId id="274" r:id="rId6"/>
    <p:sldId id="275" r:id="rId7"/>
    <p:sldId id="276" r:id="rId8"/>
    <p:sldId id="311" r:id="rId9"/>
    <p:sldId id="277" r:id="rId10"/>
    <p:sldId id="278" r:id="rId11"/>
    <p:sldId id="279" r:id="rId12"/>
    <p:sldId id="280" r:id="rId13"/>
    <p:sldId id="281" r:id="rId14"/>
    <p:sldId id="312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318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15" r:id="rId42"/>
    <p:sldId id="316" r:id="rId43"/>
    <p:sldId id="307" r:id="rId44"/>
    <p:sldId id="317" r:id="rId45"/>
    <p:sldId id="308" r:id="rId46"/>
    <p:sldId id="309" r:id="rId47"/>
    <p:sldId id="313" r:id="rId48"/>
    <p:sldId id="310" r:id="rId49"/>
    <p:sldId id="314" r:id="rId50"/>
    <p:sldId id="266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bkom" initials="L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F6EBD4"/>
    <a:srgbClr val="FFCC00"/>
    <a:srgbClr val="5E1D10"/>
    <a:srgbClr val="4D4D4D"/>
    <a:srgbClr val="B0AC00"/>
    <a:srgbClr val="D5E1E7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9" autoAdjust="0"/>
    <p:restoredTop sz="94660"/>
  </p:normalViewPr>
  <p:slideViewPr>
    <p:cSldViewPr>
      <p:cViewPr varScale="1">
        <p:scale>
          <a:sx n="65" d="100"/>
          <a:sy n="65" d="100"/>
        </p:scale>
        <p:origin x="-141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10-12T10:49:04.297" idx="1">
    <p:pos x="2538" y="465"/>
    <p:text>IBM Portable Computer</p:text>
  </p:cm>
  <p:cm authorId="0" dt="2011-10-12T10:49:25.191" idx="2">
    <p:pos x="4643" y="465"/>
    <p:text>Osborne 1</p:text>
  </p:cm>
  <p:cm authorId="0" dt="2011-10-12T10:50:21.344" idx="3">
    <p:pos x="3525" y="1458"/>
    <p:text>RoadMaster 3</p:text>
  </p:cm>
  <p:cm authorId="0" dt="2011-10-12T10:51:21.286" idx="4">
    <p:pos x="4793" y="2041"/>
    <p:text>Miutech Hybrid Dual Portable</p:text>
  </p:cm>
  <p:cm authorId="0" dt="2011-10-12T10:51:43.431" idx="5">
    <p:pos x="3555" y="1485"/>
    <p:text>Rugged Portable PC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09B00C1-26B5-40B9-8E95-875F1C4900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01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F512F-E7E0-416F-B006-625190CA90CB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2E3CC-DFF0-4A5D-BF13-4EF5CF17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2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A7A733-DA2F-4999-8E32-54115CD3DBBB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7526EC-2B31-4D73-B6C0-EC9886E91D36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E1B93-432B-4A36-9C82-195276416060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4" Type="http://schemas.openxmlformats.org/officeDocument/2006/relationships/audio" Target="../media/audio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4" Type="http://schemas.openxmlformats.org/officeDocument/2006/relationships/audio" Target="../media/audio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4" Type="http://schemas.openxmlformats.org/officeDocument/2006/relationships/audio" Target="../media/audio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4" Type="http://schemas.openxmlformats.org/officeDocument/2006/relationships/audio" Target="../media/audio1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4" Type="http://schemas.openxmlformats.org/officeDocument/2006/relationships/audio" Target="../media/audio1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4" Type="http://schemas.openxmlformats.org/officeDocument/2006/relationships/audio" Target="../media/audio1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743200"/>
            <a:ext cx="3657600" cy="1143000"/>
          </a:xfrm>
        </p:spPr>
        <p:txBody>
          <a:bodyPr/>
          <a:lstStyle>
            <a:lvl1pPr>
              <a:defRPr sz="3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867400"/>
            <a:ext cx="3657600" cy="6096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19400" y="838200"/>
            <a:ext cx="5486400" cy="3889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194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0"/>
            <a:ext cx="6858000" cy="838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200" y="1600200"/>
            <a:ext cx="6858000" cy="44196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0900" y="838200"/>
            <a:ext cx="1714500" cy="51054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0" y="838200"/>
            <a:ext cx="4991100" cy="51054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sz="2400" dirty="0" smtClean="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85987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6858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400" y="1600200"/>
            <a:ext cx="3352800" cy="4800600"/>
          </a:xfrm>
        </p:spPr>
        <p:txBody>
          <a:bodyPr/>
          <a:lstStyle>
            <a:lvl1pPr>
              <a:defRPr sz="280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1600200"/>
            <a:ext cx="3352800" cy="4800600"/>
          </a:xfrm>
        </p:spPr>
        <p:txBody>
          <a:bodyPr/>
          <a:lstStyle>
            <a:lvl1pPr>
              <a:defRPr sz="280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2pPr>
            <a:lvl3pPr>
              <a:defRPr sz="1800">
                <a:solidFill>
                  <a:schemeClr val="accent2">
                    <a:lumMod val="75000"/>
                  </a:schemeClr>
                </a:solidFill>
                <a:latin typeface="+mj-lt"/>
              </a:defRPr>
            </a:lvl3pPr>
            <a:lvl4pPr>
              <a:defRPr sz="1600">
                <a:solidFill>
                  <a:schemeClr val="accent2">
                    <a:lumMod val="75000"/>
                  </a:schemeClr>
                </a:solidFill>
                <a:latin typeface="+mj-lt"/>
              </a:defRPr>
            </a:lvl4pPr>
            <a:lvl5pPr>
              <a:defRPr sz="1600">
                <a:solidFill>
                  <a:schemeClr val="accent2">
                    <a:lumMod val="75000"/>
                  </a:schemeClr>
                </a:solidFill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accent2">
                    <a:lumMod val="75000"/>
                  </a:schemeClr>
                </a:solidFill>
                <a:latin typeface="+mn-lt"/>
              </a:defRPr>
            </a:lvl2pPr>
            <a:lvl3pPr>
              <a:defRPr sz="1800">
                <a:solidFill>
                  <a:schemeClr val="accent2">
                    <a:lumMod val="75000"/>
                  </a:schemeClr>
                </a:solidFill>
                <a:latin typeface="+mn-lt"/>
              </a:defRPr>
            </a:lvl3pPr>
            <a:lvl4pPr>
              <a:defRPr sz="1600">
                <a:solidFill>
                  <a:schemeClr val="accent2">
                    <a:lumMod val="75000"/>
                  </a:schemeClr>
                </a:solidFill>
                <a:latin typeface="+mn-lt"/>
              </a:defRPr>
            </a:lvl4pPr>
            <a:lvl5pPr>
              <a:defRPr sz="1600">
                <a:solidFill>
                  <a:schemeClr val="accent2">
                    <a:lumMod val="75000"/>
                  </a:schemeClr>
                </a:solidFill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1676401" cy="673100"/>
          </a:xfrm>
        </p:spPr>
        <p:txBody>
          <a:bodyPr anchor="b"/>
          <a:lstStyle>
            <a:lvl1pPr algn="l"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38201"/>
            <a:ext cx="7010400" cy="5105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1" y="1435100"/>
            <a:ext cx="1676400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audio" Target="../media/audio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685800"/>
            <a:ext cx="6858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Topic Goes Here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600200"/>
            <a:ext cx="6858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Subtopics Go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61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14" name="cashreg.wav"/>
          </p:stSnd>
        </p:sndAc>
      </p:transition>
    </mc:Choice>
    <mc:Fallback xmlns="">
      <p:transition spd="slow">
        <p:cover/>
        <p:sndAc>
          <p:stSnd>
            <p:snd r:embed="rId16" name="cashreg.wav"/>
          </p:stSnd>
        </p:sndAc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bin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bin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bin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id.wikipedia.org/w/index.php?title=Apple_Lisa&amp;action=edit&amp;redlink=1" TargetMode="External"/><Relationship Id="rId13" Type="http://schemas.openxmlformats.org/officeDocument/2006/relationships/hyperlink" Target="http://id.wikipedia.org/w/index.php?title=Apple_PowerBook&amp;action=edit&amp;redlink=1" TargetMode="External"/><Relationship Id="rId3" Type="http://schemas.openxmlformats.org/officeDocument/2006/relationships/hyperlink" Target="http://id.wikipedia.org/wiki/Altair_8800" TargetMode="External"/><Relationship Id="rId7" Type="http://schemas.openxmlformats.org/officeDocument/2006/relationships/hyperlink" Target="http://id.wikipedia.org/w/index.php?title=Apple_II&amp;action=edit&amp;redlink=1" TargetMode="External"/><Relationship Id="rId12" Type="http://schemas.openxmlformats.org/officeDocument/2006/relationships/hyperlink" Target="http://id.wikipedia.org/w/index.php?title=Apple_PowerMac&amp;action=edit&amp;redlink=1" TargetMode="External"/><Relationship Id="rId2" Type="http://schemas.openxmlformats.org/officeDocument/2006/relationships/audio" Target="../media/audio1.bin"/><Relationship Id="rId16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d.wikipedia.org/w/index.php?title=Apple_I&amp;action=edit&amp;redlink=1" TargetMode="External"/><Relationship Id="rId11" Type="http://schemas.openxmlformats.org/officeDocument/2006/relationships/hyperlink" Target="http://id.wikipedia.org/w/index.php?title=Apple_MacMini&amp;action=edit&amp;redlink=1" TargetMode="External"/><Relationship Id="rId5" Type="http://schemas.openxmlformats.org/officeDocument/2006/relationships/hyperlink" Target="http://id.wikipedia.org/wiki/IBM_PC" TargetMode="External"/><Relationship Id="rId15" Type="http://schemas.openxmlformats.org/officeDocument/2006/relationships/hyperlink" Target="http://id.wikipedia.org/w/index.php?title=Apple_MacBook&amp;action=edit&amp;redlink=1" TargetMode="External"/><Relationship Id="rId10" Type="http://schemas.openxmlformats.org/officeDocument/2006/relationships/hyperlink" Target="http://id.wikipedia.org/w/index.php?title=Apple_iMac&amp;action=edit&amp;redlink=1" TargetMode="External"/><Relationship Id="rId4" Type="http://schemas.openxmlformats.org/officeDocument/2006/relationships/hyperlink" Target="http://id.wikipedia.org/w/index.php?title=Tandy_TRS-80&amp;action=edit&amp;redlink=1" TargetMode="External"/><Relationship Id="rId9" Type="http://schemas.openxmlformats.org/officeDocument/2006/relationships/hyperlink" Target="http://id.wikipedia.org/wiki/Apple_Macintosh" TargetMode="External"/><Relationship Id="rId14" Type="http://schemas.openxmlformats.org/officeDocument/2006/relationships/hyperlink" Target="http://id.wikipedia.org/w/index.php?title=Apple_iBook&amp;action=edit&amp;redlink=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id.wikipedia.org/w/index.php?title=VAX&amp;action=edit&amp;redlink=1" TargetMode="External"/><Relationship Id="rId3" Type="http://schemas.openxmlformats.org/officeDocument/2006/relationships/slide" Target="slide18.xml"/><Relationship Id="rId7" Type="http://schemas.openxmlformats.org/officeDocument/2006/relationships/hyperlink" Target="http://id.wikipedia.org/wiki/1970" TargetMode="External"/><Relationship Id="rId12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d.wikipedia.org/w/index.php?title=PDP-11&amp;action=edit&amp;redlink=1" TargetMode="External"/><Relationship Id="rId11" Type="http://schemas.openxmlformats.org/officeDocument/2006/relationships/hyperlink" Target="http://id.wikipedia.org/w/index.php?title=IBM_System/370&amp;action=edit&amp;redlink=1" TargetMode="External"/><Relationship Id="rId5" Type="http://schemas.openxmlformats.org/officeDocument/2006/relationships/hyperlink" Target="http://id.wikipedia.org/wiki/1965" TargetMode="External"/><Relationship Id="rId10" Type="http://schemas.openxmlformats.org/officeDocument/2006/relationships/hyperlink" Target="http://id.wikipedia.org/wiki/GUI" TargetMode="External"/><Relationship Id="rId4" Type="http://schemas.openxmlformats.org/officeDocument/2006/relationships/hyperlink" Target="http://id.wikipedia.org/wiki/Digital_Equipment_Corporation" TargetMode="External"/><Relationship Id="rId9" Type="http://schemas.openxmlformats.org/officeDocument/2006/relationships/hyperlink" Target="http://id.wikipedia.org/w/index.php?title=Xerox_Star&amp;action=edit&amp;redlink=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lue_Gene" TargetMode="External"/><Relationship Id="rId7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en.wikipedia.org/wiki/Supercomputer" TargetMode="External"/><Relationship Id="rId4" Type="http://schemas.openxmlformats.org/officeDocument/2006/relationships/hyperlink" Target="http://en.wikipedia.org/wiki/Argonne_National_Laborator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bin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audio" Target="../media/audio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audio" Target="../media/audio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comments" Target="../comments/commen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bin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bin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audio" Target="../media/audio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bin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8.xml"/><Relationship Id="rId5" Type="http://schemas.openxmlformats.org/officeDocument/2006/relationships/audio" Target="../media/audio1.bin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bin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bin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6" Type="http://schemas.openxmlformats.org/officeDocument/2006/relationships/audio" Target="../media/audio1.bin"/><Relationship Id="rId5" Type="http://schemas.openxmlformats.org/officeDocument/2006/relationships/image" Target="../media/image9.png"/><Relationship Id="rId4" Type="http://schemas.openxmlformats.org/officeDocument/2006/relationships/audio" Target="../media/audio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1412776"/>
            <a:ext cx="7429500" cy="1143000"/>
          </a:xfrm>
        </p:spPr>
        <p:txBody>
          <a:bodyPr/>
          <a:lstStyle/>
          <a:p>
            <a:r>
              <a:rPr lang="id-ID" dirty="0" smtClean="0"/>
              <a:t>Penggolongan Komputer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59832" y="2348880"/>
            <a:ext cx="5248275" cy="11096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id-ID" b="1" i="1" dirty="0" smtClean="0"/>
              <a:t>Pertemuan Ke -3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1513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3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8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Digital Komputer (2)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sz="3200" dirty="0" smtClean="0"/>
              <a:t>Keunggulan</a:t>
            </a:r>
          </a:p>
          <a:p>
            <a:pPr lvl="1" algn="just"/>
            <a:r>
              <a:rPr lang="id-ID" sz="2800" dirty="0" smtClean="0"/>
              <a:t>Memproses data lebih tepat</a:t>
            </a:r>
          </a:p>
          <a:p>
            <a:pPr lvl="1" algn="just"/>
            <a:r>
              <a:rPr lang="id-ID" sz="2800" dirty="0" smtClean="0"/>
              <a:t>Dapat menyimpan data selama masih dibutuhkan oleh proses</a:t>
            </a:r>
          </a:p>
          <a:p>
            <a:pPr lvl="1" algn="just"/>
            <a:r>
              <a:rPr lang="id-ID" sz="2800" dirty="0" smtClean="0"/>
              <a:t>Dapat melakukan operasi logika</a:t>
            </a:r>
          </a:p>
          <a:p>
            <a:pPr lvl="1" algn="just"/>
            <a:r>
              <a:rPr lang="id-ID" sz="2800" dirty="0" smtClean="0"/>
              <a:t>Data yang telah masuk bisa dikoreksi atau dihapus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24974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grpSp>
        <p:nvGrpSpPr>
          <p:cNvPr id="5" name="Group 4"/>
          <p:cNvGrpSpPr/>
          <p:nvPr/>
        </p:nvGrpSpPr>
        <p:grpSpPr>
          <a:xfrm>
            <a:off x="1512783" y="260648"/>
            <a:ext cx="7330344" cy="6597352"/>
            <a:chOff x="1512783" y="260648"/>
            <a:chExt cx="7330344" cy="659735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2783" y="260648"/>
              <a:ext cx="3703661" cy="317280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119" y="2807655"/>
              <a:ext cx="3211008" cy="32110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3596131"/>
              <a:ext cx="3456384" cy="32618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0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6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Hybrid Komputer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sz="3200" dirty="0" smtClean="0"/>
              <a:t>Digunakan untuk aplikasi khusus (membutuhkan kecepatan &amp; ketepatan)</a:t>
            </a:r>
          </a:p>
          <a:p>
            <a:pPr algn="just"/>
            <a:r>
              <a:rPr lang="id-ID" sz="3200" dirty="0" smtClean="0"/>
              <a:t>Kombinasi dari komputer analog &amp; Digital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7336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556792"/>
            <a:ext cx="312097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06" y="2420888"/>
            <a:ext cx="24003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88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5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543" y="1395413"/>
            <a:ext cx="7010400" cy="4572000"/>
          </a:xfrm>
        </p:spPr>
        <p:txBody>
          <a:bodyPr/>
          <a:lstStyle/>
          <a:p>
            <a:pPr marL="0" indent="0">
              <a:buNone/>
            </a:pPr>
            <a:endParaRPr lang="id-ID" dirty="0" smtClean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 smtClean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id-ID" dirty="0" smtClean="0"/>
              <a:t>Memadukan kempampuan Notebook &amp; Desktop</a:t>
            </a:r>
          </a:p>
          <a:p>
            <a:pPr marL="0" indent="0">
              <a:buNone/>
            </a:pPr>
            <a:r>
              <a:rPr lang="id-ID" dirty="0" smtClean="0"/>
              <a:t>- Dibuat oleh NEC</a:t>
            </a:r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08720"/>
            <a:ext cx="4432651" cy="332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0" y="1049953"/>
            <a:ext cx="2357893" cy="176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158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5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Berdasarkan Penggunaan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Special-purpose Computer</a:t>
            </a:r>
            <a:endParaRPr lang="id-ID" sz="2000" dirty="0"/>
          </a:p>
          <a:p>
            <a:r>
              <a:rPr lang="en-US" sz="2800" b="1" dirty="0"/>
              <a:t>General-purpose Computer</a:t>
            </a:r>
            <a:endParaRPr lang="id-ID" sz="2000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574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Special – purpose Computer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3600" dirty="0" smtClean="0"/>
              <a:t>Hanya bisa menyelesaikan </a:t>
            </a:r>
            <a:r>
              <a:rPr lang="id-ID" sz="3600" b="1" dirty="0" smtClean="0">
                <a:solidFill>
                  <a:srgbClr val="FF0000"/>
                </a:solidFill>
              </a:rPr>
              <a:t>SATU</a:t>
            </a:r>
            <a:r>
              <a:rPr lang="id-ID" sz="3600" dirty="0" smtClean="0"/>
              <a:t> masalah saja</a:t>
            </a:r>
          </a:p>
          <a:p>
            <a:r>
              <a:rPr lang="id-ID" sz="3600" dirty="0" smtClean="0"/>
              <a:t>Contoh : Komputer Analog </a:t>
            </a: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10051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General – purpose Computer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3200" dirty="0" smtClean="0"/>
              <a:t>Menyelesaikan berbagai macam masalah</a:t>
            </a:r>
          </a:p>
          <a:p>
            <a:r>
              <a:rPr lang="id-ID" sz="3200" dirty="0" smtClean="0"/>
              <a:t>Menggunakan program yang berbeda untuk memecahkan masalah</a:t>
            </a:r>
          </a:p>
          <a:p>
            <a:r>
              <a:rPr lang="id-ID" sz="3200" dirty="0" smtClean="0"/>
              <a:t>Contoh : Komputer Digital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247715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Berdasarkan Processor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Micro Computer</a:t>
            </a:r>
          </a:p>
          <a:p>
            <a:r>
              <a:rPr lang="id-ID" dirty="0" smtClean="0"/>
              <a:t>Mini Computer</a:t>
            </a:r>
          </a:p>
          <a:p>
            <a:r>
              <a:rPr lang="id-ID" dirty="0" smtClean="0"/>
              <a:t>Small Computer</a:t>
            </a:r>
          </a:p>
          <a:p>
            <a:r>
              <a:rPr lang="id-ID" dirty="0" smtClean="0"/>
              <a:t>Medium Computer</a:t>
            </a:r>
          </a:p>
          <a:p>
            <a:r>
              <a:rPr lang="id-ID" dirty="0" smtClean="0"/>
              <a:t>Large Computer</a:t>
            </a:r>
          </a:p>
          <a:p>
            <a:r>
              <a:rPr lang="id-ID" dirty="0" smtClean="0"/>
              <a:t>Super Computer</a:t>
            </a:r>
            <a:endParaRPr lang="en-US" dirty="0" smtClean="0"/>
          </a:p>
          <a:p>
            <a:r>
              <a:rPr lang="en-US" dirty="0" smtClean="0"/>
              <a:t>Personal Computer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85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Micro Computer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Ukuran Main Memory 16 mb – 128 mb</a:t>
            </a:r>
          </a:p>
          <a:p>
            <a:pPr lvl="0"/>
            <a:r>
              <a:rPr lang="en-US" dirty="0" err="1"/>
              <a:t>Konfigurasi</a:t>
            </a:r>
            <a:r>
              <a:rPr lang="en-US" dirty="0"/>
              <a:t> operand register 8 bit, 16 bit </a:t>
            </a:r>
            <a:r>
              <a:rPr lang="en-US" dirty="0" err="1"/>
              <a:t>atau</a:t>
            </a:r>
            <a:r>
              <a:rPr lang="en-US" dirty="0"/>
              <a:t> 32 bit</a:t>
            </a:r>
            <a:endParaRPr lang="id-ID" dirty="0"/>
          </a:p>
          <a:p>
            <a:pPr lvl="0"/>
            <a:r>
              <a:rPr lang="id-ID" dirty="0"/>
              <a:t>Kecepatan komputer antara 200 Mhz – 500 Mhz.</a:t>
            </a:r>
          </a:p>
          <a:p>
            <a:r>
              <a:rPr lang="id-ID" i="1" dirty="0" smtClean="0"/>
              <a:t>Single User</a:t>
            </a:r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829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Penggolongan Komputer</a:t>
            </a:r>
            <a:endParaRPr lang="id-ID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Berdasarkan Data yang diolah</a:t>
            </a:r>
          </a:p>
          <a:p>
            <a:r>
              <a:rPr lang="id-ID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Berdasarkan Penggunaannya</a:t>
            </a:r>
          </a:p>
          <a:p>
            <a:r>
              <a:rPr lang="id-ID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Berdasarkan Ukuran</a:t>
            </a:r>
          </a:p>
          <a:p>
            <a:r>
              <a:rPr lang="id-ID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Berdasarkan Processor</a:t>
            </a:r>
            <a:endParaRPr lang="id-ID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795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Contoh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696" y="1395413"/>
            <a:ext cx="6927304" cy="4964444"/>
          </a:xfrm>
        </p:spPr>
        <p:txBody>
          <a:bodyPr/>
          <a:lstStyle/>
          <a:p>
            <a:pPr algn="just"/>
            <a:r>
              <a:rPr lang="id-ID" sz="1800" dirty="0">
                <a:hlinkClick r:id="rId3" tooltip="Altair 8800"/>
              </a:rPr>
              <a:t>Altair 8800</a:t>
            </a:r>
            <a:r>
              <a:rPr lang="id-ID" sz="1800" dirty="0"/>
              <a:t> </a:t>
            </a:r>
            <a:endParaRPr lang="id-ID" sz="1800" dirty="0" smtClean="0"/>
          </a:p>
          <a:p>
            <a:pPr algn="just"/>
            <a:r>
              <a:rPr lang="id-ID" sz="1800" dirty="0" smtClean="0">
                <a:hlinkClick r:id="rId4" tooltip="Tandy TRS-80 (halaman belum tersedia)"/>
              </a:rPr>
              <a:t>Tandy </a:t>
            </a:r>
            <a:r>
              <a:rPr lang="id-ID" sz="1800" dirty="0">
                <a:hlinkClick r:id="rId4" tooltip="Tandy TRS-80 (halaman belum tersedia)"/>
              </a:rPr>
              <a:t>TRS-80</a:t>
            </a:r>
            <a:r>
              <a:rPr lang="id-ID" sz="1800" dirty="0"/>
              <a:t> </a:t>
            </a:r>
            <a:r>
              <a:rPr lang="id-ID" sz="1800" dirty="0">
                <a:hlinkClick r:id="rId5" tooltip="IBM PC"/>
              </a:rPr>
              <a:t>IBM PC</a:t>
            </a:r>
            <a:r>
              <a:rPr lang="id-ID" sz="1800" dirty="0"/>
              <a:t>/kompatibel (Desktop) </a:t>
            </a:r>
            <a:r>
              <a:rPr lang="id-ID" sz="1800" dirty="0" smtClean="0"/>
              <a:t>IBM PC/kompatibel </a:t>
            </a:r>
            <a:r>
              <a:rPr lang="id-ID" sz="1800" dirty="0"/>
              <a:t>(Laptop</a:t>
            </a:r>
            <a:r>
              <a:rPr lang="id-ID" sz="1800" dirty="0" smtClean="0"/>
              <a:t>)</a:t>
            </a:r>
          </a:p>
          <a:p>
            <a:pPr algn="just"/>
            <a:r>
              <a:rPr lang="id-ID" sz="1800" dirty="0" smtClean="0"/>
              <a:t> </a:t>
            </a:r>
            <a:r>
              <a:rPr lang="id-ID" sz="1800" dirty="0">
                <a:hlinkClick r:id="rId6" tooltip="Apple I (halaman belum tersedia)"/>
              </a:rPr>
              <a:t>Apple I</a:t>
            </a:r>
            <a:r>
              <a:rPr lang="id-ID" sz="1800" dirty="0"/>
              <a:t> </a:t>
            </a:r>
            <a:endParaRPr lang="id-ID" sz="1800" dirty="0" smtClean="0"/>
          </a:p>
          <a:p>
            <a:pPr algn="just"/>
            <a:r>
              <a:rPr lang="id-ID" sz="1800" dirty="0" smtClean="0">
                <a:hlinkClick r:id="rId7" tooltip="Apple II (halaman belum tersedia)"/>
              </a:rPr>
              <a:t>Apple </a:t>
            </a:r>
            <a:r>
              <a:rPr lang="id-ID" sz="1800" dirty="0">
                <a:hlinkClick r:id="rId7" tooltip="Apple II (halaman belum tersedia)"/>
              </a:rPr>
              <a:t>II</a:t>
            </a:r>
            <a:r>
              <a:rPr lang="id-ID" sz="1800" dirty="0"/>
              <a:t> </a:t>
            </a:r>
            <a:endParaRPr lang="id-ID" sz="1800" dirty="0" smtClean="0"/>
          </a:p>
          <a:p>
            <a:pPr algn="just"/>
            <a:r>
              <a:rPr lang="id-ID" sz="1800" dirty="0" smtClean="0">
                <a:hlinkClick r:id="rId8" tooltip="Apple Lisa (halaman belum tersedia)"/>
              </a:rPr>
              <a:t>Apple </a:t>
            </a:r>
            <a:r>
              <a:rPr lang="id-ID" sz="1800" dirty="0">
                <a:hlinkClick r:id="rId8" tooltip="Apple Lisa (halaman belum tersedia)"/>
              </a:rPr>
              <a:t>Lisa</a:t>
            </a:r>
            <a:r>
              <a:rPr lang="id-ID" sz="1800" dirty="0"/>
              <a:t> </a:t>
            </a:r>
            <a:endParaRPr lang="id-ID" sz="1800" dirty="0" smtClean="0"/>
          </a:p>
          <a:p>
            <a:pPr algn="just"/>
            <a:r>
              <a:rPr lang="id-ID" sz="1800" dirty="0" smtClean="0">
                <a:hlinkClick r:id="rId9" tooltip="Apple Macintosh"/>
              </a:rPr>
              <a:t>Apple </a:t>
            </a:r>
            <a:r>
              <a:rPr lang="id-ID" sz="1800" dirty="0">
                <a:hlinkClick r:id="rId9" tooltip="Apple Macintosh"/>
              </a:rPr>
              <a:t>Macintosh</a:t>
            </a:r>
            <a:r>
              <a:rPr lang="id-ID" sz="1800" dirty="0"/>
              <a:t> </a:t>
            </a:r>
            <a:endParaRPr lang="id-ID" sz="1800" dirty="0" smtClean="0"/>
          </a:p>
          <a:p>
            <a:pPr algn="just"/>
            <a:r>
              <a:rPr lang="id-ID" sz="1800" dirty="0" smtClean="0">
                <a:hlinkClick r:id="rId10" tooltip="Apple iMac (halaman belum tersedia)"/>
              </a:rPr>
              <a:t>Apple iMac</a:t>
            </a:r>
            <a:endParaRPr lang="id-ID" sz="1800" dirty="0" smtClean="0"/>
          </a:p>
          <a:p>
            <a:pPr algn="just"/>
            <a:r>
              <a:rPr lang="id-ID" sz="1800" dirty="0" smtClean="0">
                <a:hlinkClick r:id="rId11" tooltip="Apple MacMini (halaman belum tersedia)"/>
              </a:rPr>
              <a:t>Apple </a:t>
            </a:r>
            <a:r>
              <a:rPr lang="id-ID" sz="1800" dirty="0">
                <a:hlinkClick r:id="rId11" tooltip="Apple MacMini (halaman belum tersedia)"/>
              </a:rPr>
              <a:t>MacMini</a:t>
            </a:r>
            <a:r>
              <a:rPr lang="id-ID" sz="1800" dirty="0"/>
              <a:t> </a:t>
            </a:r>
            <a:endParaRPr lang="id-ID" sz="1800" dirty="0" smtClean="0"/>
          </a:p>
          <a:p>
            <a:pPr algn="just"/>
            <a:r>
              <a:rPr lang="id-ID" sz="1800" dirty="0" smtClean="0">
                <a:hlinkClick r:id="rId12" tooltip="Apple PowerMac (halaman belum tersedia)"/>
              </a:rPr>
              <a:t>Apple </a:t>
            </a:r>
            <a:r>
              <a:rPr lang="id-ID" sz="1800" dirty="0">
                <a:hlinkClick r:id="rId12" tooltip="Apple PowerMac (halaman belum tersedia)"/>
              </a:rPr>
              <a:t>PowerMac</a:t>
            </a:r>
            <a:r>
              <a:rPr lang="id-ID" sz="1800" dirty="0"/>
              <a:t> </a:t>
            </a:r>
            <a:endParaRPr lang="id-ID" sz="1800" dirty="0" smtClean="0"/>
          </a:p>
          <a:p>
            <a:pPr algn="just"/>
            <a:r>
              <a:rPr lang="id-ID" sz="1800" dirty="0" smtClean="0">
                <a:hlinkClick r:id="rId13" tooltip="Apple PowerBook (halaman belum tersedia)"/>
              </a:rPr>
              <a:t>Apple </a:t>
            </a:r>
            <a:r>
              <a:rPr lang="id-ID" sz="1800" dirty="0">
                <a:hlinkClick r:id="rId13" tooltip="Apple PowerBook (halaman belum tersedia)"/>
              </a:rPr>
              <a:t>PowerBook</a:t>
            </a:r>
            <a:r>
              <a:rPr lang="id-ID" sz="1800" dirty="0"/>
              <a:t> </a:t>
            </a:r>
            <a:endParaRPr lang="id-ID" sz="1800" dirty="0" smtClean="0"/>
          </a:p>
          <a:p>
            <a:pPr algn="just"/>
            <a:r>
              <a:rPr lang="id-ID" sz="1800" dirty="0" smtClean="0">
                <a:hlinkClick r:id="rId14" tooltip="Apple iBook (halaman belum tersedia)"/>
              </a:rPr>
              <a:t>Apple </a:t>
            </a:r>
            <a:r>
              <a:rPr lang="id-ID" sz="1800" dirty="0">
                <a:hlinkClick r:id="rId14" tooltip="Apple iBook (halaman belum tersedia)"/>
              </a:rPr>
              <a:t>iBook</a:t>
            </a:r>
            <a:r>
              <a:rPr lang="id-ID" sz="1800" dirty="0"/>
              <a:t> </a:t>
            </a:r>
            <a:endParaRPr lang="id-ID" sz="1800" dirty="0" smtClean="0"/>
          </a:p>
          <a:p>
            <a:pPr algn="just"/>
            <a:r>
              <a:rPr lang="id-ID" sz="1800" dirty="0" smtClean="0">
                <a:hlinkClick r:id="rId15" tooltip="Apple MacBook (halaman belum tersedia)"/>
              </a:rPr>
              <a:t>Apple </a:t>
            </a:r>
            <a:r>
              <a:rPr lang="id-ID" sz="1800" dirty="0">
                <a:hlinkClick r:id="rId15" tooltip="Apple MacBook (halaman belum tersedia)"/>
              </a:rPr>
              <a:t>MacBook</a:t>
            </a:r>
            <a:endParaRPr lang="id-ID" sz="1800" dirty="0"/>
          </a:p>
        </p:txBody>
      </p:sp>
    </p:spTree>
    <p:extLst>
      <p:ext uri="{BB962C8B-B14F-4D97-AF65-F5344CB8AC3E}">
        <p14:creationId xmlns:p14="http://schemas.microsoft.com/office/powerpoint/2010/main" val="117767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16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r>
              <a:rPr lang="id-ID" dirty="0" smtClean="0"/>
              <a:t>Altair 8800 dibuat oleh MITS </a:t>
            </a:r>
            <a:r>
              <a:rPr lang="id-ID" dirty="0" smtClean="0">
                <a:sym typeface="Wingdings" pitchFamily="2" charset="2"/>
              </a:rPr>
              <a:t> BASIC</a:t>
            </a:r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30" y="1489454"/>
            <a:ext cx="23812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00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Mini Computer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dirty="0" smtClean="0"/>
              <a:t>Kecepatan pengolahan instruksi berdasarkan arsitekturnya adalah 50 mips</a:t>
            </a:r>
          </a:p>
          <a:p>
            <a:pPr algn="just"/>
            <a:r>
              <a:rPr lang="id-ID" i="1" dirty="0" smtClean="0"/>
              <a:t>Multi User </a:t>
            </a:r>
            <a:r>
              <a:rPr lang="id-ID" i="1" dirty="0" smtClean="0">
                <a:sym typeface="Wingdings" pitchFamily="2" charset="2"/>
              </a:rPr>
              <a:t> </a:t>
            </a:r>
            <a:r>
              <a:rPr lang="id-ID" dirty="0" smtClean="0">
                <a:sym typeface="Wingdings" pitchFamily="2" charset="2"/>
              </a:rPr>
              <a:t>beberapa komputer dapat digunakan bersama – bersama oleh banyak pemakai.</a:t>
            </a:r>
          </a:p>
          <a:p>
            <a:pPr algn="just"/>
            <a:r>
              <a:rPr lang="id-ID" dirty="0" smtClean="0">
                <a:sym typeface="Wingdings" pitchFamily="2" charset="2"/>
              </a:rPr>
              <a:t>Terhubung dengan 64 terminal.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16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id-ID" dirty="0" smtClean="0"/>
              <a:t>Contoh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1268760"/>
            <a:ext cx="7010400" cy="4821001"/>
          </a:xfrm>
        </p:spPr>
        <p:txBody>
          <a:bodyPr/>
          <a:lstStyle/>
          <a:p>
            <a:pPr algn="just"/>
            <a:r>
              <a:rPr lang="id-ID" sz="2000" dirty="0">
                <a:hlinkClick r:id="rId3" action="ppaction://hlinksldjump" tooltip="PDP-8 (halaman belum tersedia)"/>
              </a:rPr>
              <a:t>PDP-8 </a:t>
            </a:r>
            <a:r>
              <a:rPr lang="id-ID" sz="2000" dirty="0"/>
              <a:t>(Programmable Data Processor 8) dari </a:t>
            </a:r>
            <a:r>
              <a:rPr lang="id-ID" sz="2000" dirty="0">
                <a:hlinkClick r:id="rId4" tooltip="Digital Equipment Corporation"/>
              </a:rPr>
              <a:t>Digital Equipment Corporation</a:t>
            </a:r>
            <a:r>
              <a:rPr lang="id-ID" sz="2000" dirty="0"/>
              <a:t> (DEC) yang dirilis pada tahun </a:t>
            </a:r>
            <a:r>
              <a:rPr lang="id-ID" sz="2000" dirty="0">
                <a:hlinkClick r:id="rId5" tooltip="1965"/>
              </a:rPr>
              <a:t>1965</a:t>
            </a:r>
            <a:r>
              <a:rPr lang="id-ID" sz="2000" dirty="0"/>
              <a:t> dengan harga 18500 US$. Komputer mini ini adalah komputer mini paling laku pada jamannya.</a:t>
            </a:r>
          </a:p>
          <a:p>
            <a:pPr algn="just"/>
            <a:r>
              <a:rPr lang="id-ID" sz="2000" dirty="0">
                <a:hlinkClick r:id="rId6" tooltip="PDP-11 (halaman belum tersedia)"/>
              </a:rPr>
              <a:t>PDP-11</a:t>
            </a:r>
            <a:r>
              <a:rPr lang="id-ID" sz="2000" dirty="0"/>
              <a:t> (Programmable Data Processor 11) dari </a:t>
            </a:r>
            <a:r>
              <a:rPr lang="id-ID" sz="2000" dirty="0">
                <a:hlinkClick r:id="rId4" tooltip="Digital Equipment Corporation"/>
              </a:rPr>
              <a:t>Digital Equipment Corporation</a:t>
            </a:r>
            <a:r>
              <a:rPr lang="id-ID" sz="2000" dirty="0"/>
              <a:t> (DEC) yang dirilis pada tahun </a:t>
            </a:r>
            <a:r>
              <a:rPr lang="id-ID" sz="2000" dirty="0">
                <a:hlinkClick r:id="rId7" tooltip="1970"/>
              </a:rPr>
              <a:t>1970</a:t>
            </a:r>
            <a:r>
              <a:rPr lang="id-ID" sz="2000" dirty="0"/>
              <a:t>.</a:t>
            </a:r>
          </a:p>
          <a:p>
            <a:pPr algn="just"/>
            <a:r>
              <a:rPr lang="id-ID" sz="2000" dirty="0">
                <a:hlinkClick r:id="rId8" tooltip="VAX (halaman belum tersedia)"/>
              </a:rPr>
              <a:t>VAX</a:t>
            </a:r>
            <a:r>
              <a:rPr lang="id-ID" sz="2000" dirty="0"/>
              <a:t> (Virtual Address eXtension) dari </a:t>
            </a:r>
            <a:r>
              <a:rPr lang="id-ID" sz="2000" dirty="0">
                <a:hlinkClick r:id="rId4" tooltip="Digital Equipment Corporation"/>
              </a:rPr>
              <a:t>Digital Equipment Corporation</a:t>
            </a:r>
            <a:r>
              <a:rPr lang="id-ID" sz="2000" dirty="0"/>
              <a:t> (DEC) yang dirilis akhir dekade </a:t>
            </a:r>
            <a:r>
              <a:rPr lang="id-ID" sz="2000" dirty="0">
                <a:hlinkClick r:id="rId7" tooltip="1970"/>
              </a:rPr>
              <a:t>1970</a:t>
            </a:r>
            <a:r>
              <a:rPr lang="id-ID" sz="2000" dirty="0"/>
              <a:t>-an.</a:t>
            </a:r>
          </a:p>
          <a:p>
            <a:pPr algn="just"/>
            <a:r>
              <a:rPr lang="id-ID" sz="2000" dirty="0">
                <a:hlinkClick r:id="rId9" tooltip="Xerox Star (halaman belum tersedia)"/>
              </a:rPr>
              <a:t>Xerox Star</a:t>
            </a:r>
            <a:r>
              <a:rPr lang="id-ID" sz="2000" dirty="0"/>
              <a:t>, yang merupakan komputer dengan antarmuka grafis (</a:t>
            </a:r>
            <a:r>
              <a:rPr lang="id-ID" sz="2000" dirty="0">
                <a:hlinkClick r:id="rId10" tooltip="GUI"/>
              </a:rPr>
              <a:t>GUI</a:t>
            </a:r>
            <a:r>
              <a:rPr lang="id-ID" sz="2000" dirty="0"/>
              <a:t>) pertama di dunia.</a:t>
            </a:r>
          </a:p>
          <a:p>
            <a:pPr algn="just"/>
            <a:r>
              <a:rPr lang="id-ID" sz="2000" dirty="0">
                <a:hlinkClick r:id="rId11" tooltip="IBM System/370 (halaman belum tersedia)"/>
              </a:rPr>
              <a:t>IBM System/370</a:t>
            </a:r>
            <a:endParaRPr lang="id-ID" sz="2000" dirty="0"/>
          </a:p>
          <a:p>
            <a:pPr algn="just"/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2424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12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PDP – 8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94" y="1340768"/>
            <a:ext cx="381000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74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dirty="0" smtClean="0"/>
              <a:t>Small Computer</a:t>
            </a:r>
            <a:endParaRPr lang="id-ID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Disebut juga</a:t>
            </a:r>
            <a:r>
              <a:rPr lang="id-ID" dirty="0"/>
              <a:t> small-scale mainframe computer</a:t>
            </a:r>
            <a:endParaRPr lang="id-ID" dirty="0" smtClean="0"/>
          </a:p>
          <a:p>
            <a:r>
              <a:rPr lang="id-ID" dirty="0" smtClean="0"/>
              <a:t>Menggunakan </a:t>
            </a:r>
            <a:r>
              <a:rPr lang="id-ID" dirty="0"/>
              <a:t>system multiprogramming, multiprocessing dan virtual </a:t>
            </a:r>
            <a:r>
              <a:rPr lang="id-ID" dirty="0" smtClean="0"/>
              <a:t>storage</a:t>
            </a:r>
            <a:endParaRPr lang="id-ID" dirty="0"/>
          </a:p>
          <a:p>
            <a:r>
              <a:rPr lang="id-ID" dirty="0" smtClean="0"/>
              <a:t>Multiuser </a:t>
            </a:r>
            <a:r>
              <a:rPr lang="id-ID" dirty="0"/>
              <a:t>dengan jumlah terminal sampai dengan ratusan buah. </a:t>
            </a:r>
          </a:p>
        </p:txBody>
      </p:sp>
    </p:spTree>
    <p:extLst>
      <p:ext uri="{BB962C8B-B14F-4D97-AF65-F5344CB8AC3E}">
        <p14:creationId xmlns:p14="http://schemas.microsoft.com/office/powerpoint/2010/main" val="98647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Medium Computer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dirty="0" smtClean="0"/>
              <a:t>Disebut juga </a:t>
            </a:r>
            <a:r>
              <a:rPr lang="id-ID" dirty="0"/>
              <a:t>medium-scale mainframe </a:t>
            </a:r>
            <a:r>
              <a:rPr lang="id-ID" dirty="0" smtClean="0"/>
              <a:t>computer</a:t>
            </a:r>
          </a:p>
          <a:p>
            <a:pPr algn="just"/>
            <a:r>
              <a:rPr lang="id-ID" dirty="0" smtClean="0"/>
              <a:t>Banyak alat input dan output</a:t>
            </a:r>
          </a:p>
          <a:p>
            <a:pPr algn="just"/>
            <a:r>
              <a:rPr lang="id-ID" dirty="0" smtClean="0"/>
              <a:t>Komunikasi Data dengan ratusan terminal yang terpisah dari pusat komputernya.</a:t>
            </a:r>
          </a:p>
          <a:p>
            <a:pPr algn="just"/>
            <a:r>
              <a:rPr lang="id-ID" dirty="0"/>
              <a:t>K</a:t>
            </a:r>
            <a:r>
              <a:rPr lang="id-ID" dirty="0" smtClean="0"/>
              <a:t>onsep </a:t>
            </a:r>
            <a:r>
              <a:rPr lang="id-ID" i="1" dirty="0"/>
              <a:t>Distribusi Data Processing </a:t>
            </a:r>
            <a:r>
              <a:rPr lang="id-ID" dirty="0"/>
              <a:t>(DDP), yaitu terminal selain dapat berhubungan dengan computer pusat, tetapi dapat juga berdiri sendiri</a:t>
            </a:r>
            <a:r>
              <a:rPr lang="id-ID" dirty="0" smtClean="0"/>
              <a:t>.</a:t>
            </a:r>
          </a:p>
          <a:p>
            <a:pPr algn="just"/>
            <a:r>
              <a:rPr lang="id-ID" dirty="0" smtClean="0"/>
              <a:t>Pusat Komputer </a:t>
            </a:r>
            <a:r>
              <a:rPr lang="id-ID" dirty="0" smtClean="0">
                <a:sym typeface="Wingdings" pitchFamily="2" charset="2"/>
              </a:rPr>
              <a:t> Medium Computer</a:t>
            </a:r>
          </a:p>
          <a:p>
            <a:pPr algn="just"/>
            <a:r>
              <a:rPr lang="id-ID" dirty="0" smtClean="0">
                <a:sym typeface="Wingdings" pitchFamily="2" charset="2"/>
              </a:rPr>
              <a:t>Terminal  Micro Computer /Mini Computer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993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Large Computer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Disebut juga </a:t>
            </a:r>
            <a:r>
              <a:rPr lang="id-ID" i="1" dirty="0"/>
              <a:t>mainframe computer</a:t>
            </a:r>
            <a:r>
              <a:rPr lang="id-ID" dirty="0"/>
              <a:t> atau </a:t>
            </a:r>
            <a:r>
              <a:rPr lang="id-ID" i="1" dirty="0"/>
              <a:t>large-scale mainframe </a:t>
            </a:r>
            <a:r>
              <a:rPr lang="id-ID" i="1" dirty="0" smtClean="0"/>
              <a:t>computer</a:t>
            </a:r>
          </a:p>
          <a:p>
            <a:r>
              <a:rPr lang="id-ID" dirty="0"/>
              <a:t>Kecepatan pengolahan instruksi berdasarkan arsitekturnya adalah </a:t>
            </a:r>
            <a:r>
              <a:rPr lang="id-ID" dirty="0" smtClean="0"/>
              <a:t>400 mips</a:t>
            </a:r>
          </a:p>
          <a:p>
            <a:r>
              <a:rPr lang="id-ID" dirty="0" smtClean="0"/>
              <a:t>Biasanya digunakan untuk perusahaan dengan cabang yang banyak</a:t>
            </a:r>
          </a:p>
          <a:p>
            <a:r>
              <a:rPr lang="id-ID" dirty="0" smtClean="0"/>
              <a:t>Sistem </a:t>
            </a:r>
            <a:r>
              <a:rPr lang="id-ID" i="1" dirty="0" smtClean="0"/>
              <a:t>Time Sharing</a:t>
            </a:r>
            <a:endParaRPr lang="id-ID" i="1" dirty="0"/>
          </a:p>
          <a:p>
            <a:endParaRPr lang="id-ID" i="1" dirty="0"/>
          </a:p>
        </p:txBody>
      </p:sp>
    </p:spTree>
    <p:extLst>
      <p:ext uri="{BB962C8B-B14F-4D97-AF65-F5344CB8AC3E}">
        <p14:creationId xmlns:p14="http://schemas.microsoft.com/office/powerpoint/2010/main" val="287271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Super Computer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487" y="1395413"/>
            <a:ext cx="7010400" cy="4572000"/>
          </a:xfrm>
        </p:spPr>
        <p:txBody>
          <a:bodyPr/>
          <a:lstStyle/>
          <a:p>
            <a:r>
              <a:rPr lang="id-ID" i="1" dirty="0" smtClean="0"/>
              <a:t>Time Sharing </a:t>
            </a:r>
            <a:r>
              <a:rPr lang="id-ID" dirty="0" smtClean="0"/>
              <a:t>lebih efektif</a:t>
            </a:r>
          </a:p>
          <a:p>
            <a:pPr lvl="0"/>
            <a:r>
              <a:rPr lang="id-ID" dirty="0"/>
              <a:t>Ribuan terminal dapat dihubungkan dengan super komputer </a:t>
            </a:r>
            <a:endParaRPr lang="id-ID" dirty="0" smtClean="0"/>
          </a:p>
          <a:p>
            <a:pPr lvl="0"/>
            <a:r>
              <a:rPr lang="id-ID" dirty="0" smtClean="0"/>
              <a:t>Ribuan pemakai </a:t>
            </a:r>
            <a:r>
              <a:rPr lang="id-ID" dirty="0"/>
              <a:t>dapat menggunakannya pada saat yang bersamaan</a:t>
            </a:r>
            <a:r>
              <a:rPr lang="id-ID" dirty="0" smtClean="0"/>
              <a:t>.</a:t>
            </a:r>
          </a:p>
          <a:p>
            <a:pPr lvl="0"/>
            <a:r>
              <a:rPr lang="id-ID" dirty="0" smtClean="0"/>
              <a:t>Parallel Processor</a:t>
            </a:r>
          </a:p>
          <a:p>
            <a:pPr lvl="0"/>
            <a:endParaRPr lang="id-ID" dirty="0"/>
          </a:p>
          <a:p>
            <a:endParaRPr lang="id-ID" dirty="0" smtClean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01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>
                <a:hlinkClick r:id="rId3" tooltip="Blue Gene"/>
              </a:rPr>
              <a:t>Blue Gene</a:t>
            </a:r>
            <a:r>
              <a:rPr lang="en-US" dirty="0"/>
              <a:t>/P supercomputer at </a:t>
            </a:r>
            <a:r>
              <a:rPr lang="en-US" dirty="0">
                <a:hlinkClick r:id="rId4" tooltip="Argonne National Laboratory"/>
              </a:rPr>
              <a:t>Argonne National Lab</a:t>
            </a:r>
            <a:r>
              <a:rPr lang="en-US" dirty="0"/>
              <a:t> runs over 250,000 processors using normal data center air conditioning, grouped in 72 racks/cabinets connected by a high-speed, optical network</a:t>
            </a:r>
            <a:r>
              <a:rPr lang="en-US" baseline="30000" dirty="0">
                <a:hlinkClick r:id="rId5"/>
              </a:rPr>
              <a:t>[1]</a:t>
            </a: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510" y="502338"/>
            <a:ext cx="5063382" cy="335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1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7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 smtClean="0"/>
              <a:t>Berdasarkan Data</a:t>
            </a:r>
            <a:endParaRPr lang="en-US" sz="3200" dirty="0"/>
          </a:p>
        </p:txBody>
      </p:sp>
      <p:sp>
        <p:nvSpPr>
          <p:cNvPr id="8202" name="Rectangle 10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id-ID" sz="4000" dirty="0" smtClean="0"/>
              <a:t>Analog Komputer</a:t>
            </a:r>
          </a:p>
          <a:p>
            <a:r>
              <a:rPr lang="id-ID" sz="4000" dirty="0" smtClean="0"/>
              <a:t>Digital Komputer</a:t>
            </a:r>
          </a:p>
          <a:p>
            <a:r>
              <a:rPr lang="id-ID" sz="4000" dirty="0" smtClean="0"/>
              <a:t>Hybrid Komputer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1652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3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Columbia Supercomputer at the NASA Advanced Supercomputing Division</a:t>
            </a:r>
            <a:endParaRPr lang="id-ID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098" name="Picture 2" descr="http://upload.wikimedia.org/wikipedia/commons/thumb/1/1f/Columbia_Supercomputer_-_NASA_Advanced_Supercomputing_Facility.jpg/300px-Columbia_Supercomputer_-_NASA_Advanced_Supercomputing_Facil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72816"/>
            <a:ext cx="5400600" cy="392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98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pemakai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Operasi</a:t>
            </a:r>
            <a:endParaRPr lang="en-US" dirty="0" smtClean="0"/>
          </a:p>
          <a:p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Monitor, Keyboard </a:t>
            </a:r>
            <a:r>
              <a:rPr lang="en-US" dirty="0" err="1" smtClean="0"/>
              <a:t>dan</a:t>
            </a:r>
            <a:r>
              <a:rPr lang="en-US" dirty="0" smtClean="0"/>
              <a:t> CPU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91" y="3839073"/>
            <a:ext cx="3136943" cy="222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27" y="2533650"/>
            <a:ext cx="25527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3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5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Berdasarkan Ukuran (Fisik)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Tower</a:t>
            </a:r>
          </a:p>
          <a:p>
            <a:r>
              <a:rPr lang="en-US" dirty="0" smtClean="0"/>
              <a:t>Desktop</a:t>
            </a:r>
          </a:p>
          <a:p>
            <a:r>
              <a:rPr lang="en-US" dirty="0" smtClean="0"/>
              <a:t>Portable</a:t>
            </a:r>
          </a:p>
          <a:p>
            <a:r>
              <a:rPr lang="en-US" dirty="0" smtClean="0"/>
              <a:t>Notebook</a:t>
            </a:r>
          </a:p>
          <a:p>
            <a:r>
              <a:rPr lang="en-US" dirty="0" smtClean="0"/>
              <a:t>Subnotebook</a:t>
            </a:r>
          </a:p>
          <a:p>
            <a:r>
              <a:rPr lang="en-US" dirty="0" smtClean="0"/>
              <a:t>Palmtop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75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Diletakkan</a:t>
            </a:r>
            <a:r>
              <a:rPr lang="en-US" dirty="0" smtClean="0"/>
              <a:t> </a:t>
            </a:r>
            <a:r>
              <a:rPr lang="en-US" dirty="0" err="1" smtClean="0"/>
              <a:t>disamping</a:t>
            </a:r>
            <a:r>
              <a:rPr lang="en-US" dirty="0" smtClean="0"/>
              <a:t>/</a:t>
            </a:r>
            <a:r>
              <a:rPr lang="en-US" dirty="0" err="1" smtClean="0"/>
              <a:t>dibawah</a:t>
            </a:r>
            <a:r>
              <a:rPr lang="en-US" dirty="0" smtClean="0"/>
              <a:t> </a:t>
            </a:r>
            <a:r>
              <a:rPr lang="en-US" dirty="0" err="1" smtClean="0"/>
              <a:t>meja</a:t>
            </a:r>
            <a:endParaRPr lang="en-US" dirty="0" smtClean="0"/>
          </a:p>
          <a:p>
            <a:pPr algn="just"/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relatif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&amp;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didalamnya</a:t>
            </a:r>
            <a:r>
              <a:rPr lang="en-US" dirty="0"/>
              <a:t> </a:t>
            </a:r>
            <a:endParaRPr lang="en-US" dirty="0" smtClean="0"/>
          </a:p>
          <a:p>
            <a:pPr algn="just"/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expansion </a:t>
            </a:r>
            <a:r>
              <a:rPr lang="en-US" dirty="0"/>
              <a:t>slot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tambahan</a:t>
            </a:r>
            <a:endParaRPr lang="en-US" dirty="0" smtClean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847" y="408295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320" y="2136514"/>
            <a:ext cx="10668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56" y="4677201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47" y="555932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35" y="3309937"/>
            <a:ext cx="1676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379" y="2758411"/>
            <a:ext cx="24574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85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9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Ukuran</a:t>
            </a:r>
            <a:r>
              <a:rPr lang="en-US" sz="2800" dirty="0" smtClean="0"/>
              <a:t> </a:t>
            </a:r>
            <a:r>
              <a:rPr lang="en-US" sz="2800" dirty="0" err="1" smtClean="0"/>
              <a:t>lebih</a:t>
            </a:r>
            <a:r>
              <a:rPr lang="en-US" sz="2800" dirty="0" smtClean="0"/>
              <a:t> </a:t>
            </a:r>
            <a:r>
              <a:rPr lang="en-US" sz="2800" dirty="0" err="1" smtClean="0"/>
              <a:t>kecil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tower</a:t>
            </a:r>
          </a:p>
          <a:p>
            <a:r>
              <a:rPr lang="en-US" sz="2800" dirty="0" err="1" smtClean="0"/>
              <a:t>Diletakan</a:t>
            </a:r>
            <a:r>
              <a:rPr lang="en-US" sz="2800" dirty="0" smtClean="0"/>
              <a:t> </a:t>
            </a:r>
            <a:r>
              <a:rPr lang="en-US" sz="2800" dirty="0" err="1" smtClean="0"/>
              <a:t>diatas</a:t>
            </a:r>
            <a:r>
              <a:rPr lang="en-US" sz="2800" dirty="0" smtClean="0"/>
              <a:t> </a:t>
            </a:r>
            <a:r>
              <a:rPr lang="en-US" sz="2800" dirty="0" err="1"/>
              <a:t>meja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err="1" smtClean="0"/>
              <a:t>Harganya</a:t>
            </a:r>
            <a:r>
              <a:rPr lang="en-US" sz="2800" dirty="0" smtClean="0"/>
              <a:t> yang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murah</a:t>
            </a:r>
            <a:r>
              <a:rPr lang="en-US" sz="2800" dirty="0"/>
              <a:t>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238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7" y="4133922"/>
            <a:ext cx="240982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15" y="2739931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27" y="531767"/>
            <a:ext cx="23431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715" y="4876800"/>
            <a:ext cx="23145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15" y="426992"/>
            <a:ext cx="22193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802" y="1920923"/>
            <a:ext cx="3810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97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9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sedikit</a:t>
            </a:r>
            <a:r>
              <a:rPr lang="en-US" dirty="0" smtClean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/>
              <a:t>Desktop</a:t>
            </a:r>
          </a:p>
          <a:p>
            <a:r>
              <a:rPr lang="en-US" dirty="0" err="1" smtClean="0"/>
              <a:t>Bagian</a:t>
            </a:r>
            <a:r>
              <a:rPr lang="en-US" dirty="0" smtClean="0"/>
              <a:t> – </a:t>
            </a:r>
            <a:r>
              <a:rPr lang="en-US" dirty="0" err="1" smtClean="0"/>
              <a:t>bagiannya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/>
              <a:t>dirangkai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 smtClean="0"/>
              <a:t>saja</a:t>
            </a:r>
            <a:endParaRPr lang="en-US" dirty="0" smtClean="0"/>
          </a:p>
          <a:p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dibawa</a:t>
            </a:r>
            <a:r>
              <a:rPr lang="en-US" dirty="0" smtClean="0"/>
              <a:t> </a:t>
            </a:r>
            <a:r>
              <a:rPr lang="en-US" dirty="0" err="1"/>
              <a:t>kemana-mana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pemakai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bertugas</a:t>
            </a:r>
            <a:r>
              <a:rPr lang="en-US" dirty="0"/>
              <a:t> </a:t>
            </a:r>
            <a:r>
              <a:rPr lang="en-US" dirty="0" err="1" smtClean="0"/>
              <a:t>dilapangan</a:t>
            </a:r>
            <a:endParaRPr lang="en-US" dirty="0" smtClean="0"/>
          </a:p>
          <a:p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popular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berat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6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59" y="862865"/>
            <a:ext cx="24765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76" y="1024790"/>
            <a:ext cx="27051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130" y="2916924"/>
            <a:ext cx="20478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582" y="3812261"/>
            <a:ext cx="24098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06" y="4074212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82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8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Ukurannya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catatan</a:t>
            </a:r>
            <a:endParaRPr lang="en-US" dirty="0" smtClean="0"/>
          </a:p>
          <a:p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dibawa</a:t>
            </a:r>
            <a:r>
              <a:rPr lang="en-US" dirty="0" smtClean="0"/>
              <a:t> </a:t>
            </a:r>
            <a:r>
              <a:rPr lang="en-US" dirty="0" err="1" smtClean="0"/>
              <a:t>kemana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endParaRPr lang="en-US" dirty="0" smtClean="0"/>
          </a:p>
          <a:p>
            <a:r>
              <a:rPr lang="en-US" dirty="0" err="1" smtClean="0"/>
              <a:t>Ukurannya</a:t>
            </a:r>
            <a:r>
              <a:rPr lang="en-US" dirty="0" smtClean="0"/>
              <a:t> </a:t>
            </a:r>
            <a:r>
              <a:rPr lang="en-US" dirty="0" err="1" smtClean="0"/>
              <a:t>kira</a:t>
            </a:r>
            <a:r>
              <a:rPr lang="en-US" dirty="0" smtClean="0"/>
              <a:t> – </a:t>
            </a:r>
            <a:r>
              <a:rPr lang="en-US" dirty="0" err="1" smtClean="0"/>
              <a:t>kira</a:t>
            </a:r>
            <a:r>
              <a:rPr lang="en-US" dirty="0" smtClean="0"/>
              <a:t> 8 </a:t>
            </a:r>
            <a:r>
              <a:rPr lang="en-US" dirty="0"/>
              <a:t>½ x 11 </a:t>
            </a:r>
            <a:r>
              <a:rPr lang="en-US" dirty="0" err="1"/>
              <a:t>inci</a:t>
            </a:r>
            <a:r>
              <a:rPr lang="en-US" dirty="0"/>
              <a:t>, </a:t>
            </a:r>
            <a:r>
              <a:rPr lang="en-US" dirty="0" err="1"/>
              <a:t>tebalnya</a:t>
            </a:r>
            <a:r>
              <a:rPr lang="en-US" dirty="0"/>
              <a:t> </a:t>
            </a:r>
            <a:r>
              <a:rPr lang="en-US" dirty="0" err="1"/>
              <a:t>berkisar</a:t>
            </a:r>
            <a:r>
              <a:rPr lang="en-US" dirty="0"/>
              <a:t> 1 </a:t>
            </a:r>
            <a:r>
              <a:rPr lang="en-US" dirty="0" err="1"/>
              <a:t>hinggan</a:t>
            </a:r>
            <a:r>
              <a:rPr lang="en-US" dirty="0"/>
              <a:t> 1 ½ </a:t>
            </a:r>
            <a:r>
              <a:rPr lang="en-US" dirty="0" err="1"/>
              <a:t>inci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beratnya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4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/>
              <a:t>6 kg.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Analog Komputer (1)</a:t>
            </a:r>
            <a:endParaRPr lang="en-US" dirty="0"/>
          </a:p>
        </p:txBody>
      </p:sp>
      <p:sp>
        <p:nvSpPr>
          <p:cNvPr id="3083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sz="2800" dirty="0" smtClean="0"/>
              <a:t>Data : bersifat </a:t>
            </a:r>
            <a:r>
              <a:rPr lang="id-ID" sz="2800" i="1" dirty="0" smtClean="0"/>
              <a:t>continue</a:t>
            </a:r>
            <a:r>
              <a:rPr lang="id-ID" sz="2800" dirty="0" smtClean="0"/>
              <a:t>, bukan angka tetapi fisik (arus listrik, temperatur, kecepatan, tekanan, dll)</a:t>
            </a:r>
          </a:p>
          <a:p>
            <a:pPr algn="just"/>
            <a:r>
              <a:rPr lang="id-ID" sz="2800" dirty="0" smtClean="0"/>
              <a:t>Ouput : pengaturan / pengontrolan mesin</a:t>
            </a:r>
          </a:p>
          <a:p>
            <a:pPr algn="just"/>
            <a:r>
              <a:rPr lang="id-ID" sz="2800" dirty="0" smtClean="0"/>
              <a:t>Contoh : proses pengontrolan pada pabrik kimia, PTL, penyulingan minyak, dll.</a:t>
            </a:r>
          </a:p>
        </p:txBody>
      </p:sp>
    </p:spTree>
    <p:extLst>
      <p:ext uri="{BB962C8B-B14F-4D97-AF65-F5344CB8AC3E}">
        <p14:creationId xmlns:p14="http://schemas.microsoft.com/office/powerpoint/2010/main" val="416406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3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1026" name="Picture 2" descr="https://encrypted-tbn2.gstatic.com/images?q=tbn:ANd9GcSK2LhArVP32a_24T6xNkIkxVU5GmT0T8f7ODJO-BUi0CjZLmLYud6hUxC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800" y="1700807"/>
            <a:ext cx="5557591" cy="441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50" name="Picture 2" descr="https://encrypted-tbn3.gstatic.com/images?q=tbn:ANd9GcTaRJOSUtVSeOZlkKE-vbDJ2LELlL6eyZQuI8qeFlzZIa8dTR8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24765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80928"/>
            <a:ext cx="242887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s://encrypted-tbn0.gstatic.com/images?q=tbn:ANd9GcQuosByOmgcR0hfjyRDdkYoea2Kjfai-VUlydUwsPIlmDNCf1a5m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861048"/>
            <a:ext cx="219075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40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6" name="cashreg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Ukurannya</a:t>
            </a:r>
            <a:r>
              <a:rPr lang="en-US" dirty="0" smtClean="0"/>
              <a:t> </a:t>
            </a:r>
            <a:r>
              <a:rPr lang="en-US" dirty="0" err="1" smtClean="0"/>
              <a:t>diantara</a:t>
            </a:r>
            <a:r>
              <a:rPr lang="en-US" dirty="0" smtClean="0"/>
              <a:t> Notebook </a:t>
            </a:r>
            <a:r>
              <a:rPr lang="en-US" dirty="0" err="1" smtClean="0"/>
              <a:t>dan</a:t>
            </a:r>
            <a:r>
              <a:rPr lang="en-US" dirty="0" smtClean="0"/>
              <a:t> Palmtop</a:t>
            </a:r>
          </a:p>
          <a:p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dibanding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Ada </a:t>
            </a:r>
            <a:r>
              <a:rPr lang="en-US" dirty="0" err="1" smtClean="0"/>
              <a:t>sebagian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dipasang</a:t>
            </a:r>
            <a:r>
              <a:rPr lang="en-US" dirty="0" smtClean="0"/>
              <a:t>, </a:t>
            </a:r>
            <a:r>
              <a:rPr lang="en-US" dirty="0" err="1" smtClean="0"/>
              <a:t>misalnya</a:t>
            </a:r>
            <a:r>
              <a:rPr lang="en-US" dirty="0" smtClean="0"/>
              <a:t> Disk Drive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87" y="3647364"/>
            <a:ext cx="25050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54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074" name="Picture 2" descr="https://encrypted-tbn2.gstatic.com/images?q=tbn:ANd9GcRMa6BBrPjxfL4LeXOIcwMYffxuSPM1CIJJaGMrPSUmjXXbL6y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53562"/>
            <a:ext cx="2249298" cy="195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ncrypted-tbn2.gstatic.com/images?q=tbn:ANd9GcTXOYXQDEyGmeqbjXVtpzYAL7g1uHNKSO5TXyhYWs2efj05hqOIn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1710346"/>
            <a:ext cx="246697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encrypted-tbn3.gstatic.com/images?q=tbn:ANd9GcRIgdXjz_qK7rbXArh_U6xfCJ_qKoa5bgsEJv262sfDyuh8WnU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924944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4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6" name="cashreg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692696"/>
            <a:ext cx="7010400" cy="838200"/>
          </a:xfrm>
        </p:spPr>
        <p:txBody>
          <a:bodyPr/>
          <a:lstStyle/>
          <a:p>
            <a:r>
              <a:rPr lang="en-US" dirty="0" smtClean="0"/>
              <a:t>Palmtop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digenggam</a:t>
            </a:r>
            <a:endParaRPr lang="en-US" dirty="0" smtClean="0"/>
          </a:p>
          <a:p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Handheld Computer</a:t>
            </a:r>
          </a:p>
          <a:p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listrik</a:t>
            </a:r>
            <a:r>
              <a:rPr lang="en-US" dirty="0" smtClean="0"/>
              <a:t>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memakan</a:t>
            </a:r>
            <a:r>
              <a:rPr lang="en-US" dirty="0" smtClean="0"/>
              <a:t> </a:t>
            </a:r>
            <a:r>
              <a:rPr lang="en-US" dirty="0" err="1" smtClean="0"/>
              <a:t>Batere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endParaRPr lang="en-US" dirty="0" smtClean="0"/>
          </a:p>
          <a:p>
            <a:r>
              <a:rPr lang="en-US" dirty="0" err="1" smtClean="0"/>
              <a:t>Kelemahan</a:t>
            </a:r>
            <a:r>
              <a:rPr lang="en-US" dirty="0" smtClean="0"/>
              <a:t> : </a:t>
            </a:r>
            <a:r>
              <a:rPr lang="en-US" dirty="0" err="1" smtClean="0"/>
              <a:t>layar</a:t>
            </a:r>
            <a:r>
              <a:rPr lang="en-US" dirty="0" smtClean="0"/>
              <a:t> &amp; keyboard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menyulitkan</a:t>
            </a:r>
            <a:r>
              <a:rPr lang="en-US" dirty="0" smtClean="0"/>
              <a:t> </a:t>
            </a:r>
            <a:r>
              <a:rPr lang="en-US" dirty="0" err="1" smtClean="0"/>
              <a:t>pemakai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3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55" y="2160114"/>
            <a:ext cx="21336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77" y="4185670"/>
            <a:ext cx="223837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4" y="709472"/>
            <a:ext cx="22288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05" y="3570880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052" y="998063"/>
            <a:ext cx="21717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28" y="4185670"/>
            <a:ext cx="17526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22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9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grpSp>
        <p:nvGrpSpPr>
          <p:cNvPr id="4" name="Group 3"/>
          <p:cNvGrpSpPr/>
          <p:nvPr/>
        </p:nvGrpSpPr>
        <p:grpSpPr>
          <a:xfrm>
            <a:off x="155575" y="912812"/>
            <a:ext cx="8767415" cy="5106219"/>
            <a:chOff x="155575" y="912812"/>
            <a:chExt cx="8767415" cy="5106219"/>
          </a:xfrm>
        </p:grpSpPr>
        <p:pic>
          <p:nvPicPr>
            <p:cNvPr id="1026" name="Picture 2" descr="https://encrypted-tbn3.gstatic.com/images?q=tbn:ANd9GcQwjFw2jBNjuHwpQtIeyOzsXuo9NdnYdAmILqs_9qDSk-bj_3DQ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912812"/>
              <a:ext cx="3564736" cy="23721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encrypted-tbn3.gstatic.com/images?q=tbn:ANd9GcQFrz_16LY5hiVJ0NXmhOK0c_eOjQwKCJc1g4Ck7SwZpN0bktTu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2492896"/>
              <a:ext cx="2619375" cy="17430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3933056"/>
              <a:ext cx="2190750" cy="20859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5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6" name="cashreg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412" y="1773139"/>
            <a:ext cx="5521151" cy="395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0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50" name="Picture 2" descr="https://encrypted-tbn3.gstatic.com/images?q=tbn:ANd9GcRl5--aQ8Sxh6igBBHa30VeDQjBJejHA6NLQpvgVACGUHRiOPd1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72816"/>
            <a:ext cx="6685370" cy="3888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3049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4" name="cashreg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595397"/>
            <a:ext cx="5379908" cy="360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5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Analog Komputer (2)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Keuntungan</a:t>
            </a:r>
          </a:p>
          <a:p>
            <a:pPr lvl="1"/>
            <a:r>
              <a:rPr lang="id-ID" dirty="0" smtClean="0"/>
              <a:t>Kemampuan menerima data dalam besaran fisik </a:t>
            </a:r>
          </a:p>
          <a:p>
            <a:pPr lvl="1"/>
            <a:r>
              <a:rPr lang="id-ID" dirty="0" smtClean="0"/>
              <a:t>Langsung mengukur data tersebut</a:t>
            </a:r>
          </a:p>
          <a:p>
            <a:pPr lvl="1"/>
            <a:r>
              <a:rPr lang="id-ID" dirty="0" smtClean="0"/>
              <a:t>Tidak perlu dikonversikan</a:t>
            </a:r>
          </a:p>
          <a:p>
            <a:pPr lvl="1"/>
            <a:r>
              <a:rPr lang="id-ID" dirty="0" smtClean="0"/>
              <a:t>Proses lebih cepat dibandingkan komputer digital</a:t>
            </a:r>
            <a:endParaRPr lang="id-ID" dirty="0"/>
          </a:p>
          <a:p>
            <a:pPr marL="342900" lvl="1" indent="-342900">
              <a:spcBef>
                <a:spcPct val="50000"/>
              </a:spcBef>
              <a:buFont typeface="Arial" charset="0"/>
              <a:buChar char="•"/>
            </a:pPr>
            <a:r>
              <a:rPr lang="id-ID" sz="2400" i="0" dirty="0" smtClean="0">
                <a:ea typeface="+mn-ea"/>
                <a:cs typeface="+mn-cs"/>
              </a:rPr>
              <a:t>Kerugian</a:t>
            </a:r>
          </a:p>
          <a:p>
            <a:pPr marL="742950" lvl="2" indent="-342900">
              <a:spcBef>
                <a:spcPct val="50000"/>
              </a:spcBef>
              <a:buFont typeface="Arial" charset="0"/>
              <a:buChar char="•"/>
            </a:pPr>
            <a:r>
              <a:rPr lang="id-ID" dirty="0" smtClean="0">
                <a:ea typeface="+mn-ea"/>
                <a:cs typeface="+mn-cs"/>
              </a:rPr>
              <a:t>Pada faktor ketepatan, komputer digital lebih tepat dibandingkan komputer analog</a:t>
            </a:r>
            <a:endParaRPr lang="id-ID" i="0" dirty="0">
              <a:ea typeface="+mn-ea"/>
              <a:cs typeface="+mn-cs"/>
            </a:endParaRPr>
          </a:p>
          <a:p>
            <a:pPr lvl="1">
              <a:buFont typeface="Arial" charset="0"/>
              <a:buChar char="•"/>
            </a:pPr>
            <a:endParaRPr lang="id-ID" dirty="0"/>
          </a:p>
          <a:p>
            <a:pPr marL="457200" lvl="1" indent="0">
              <a:buNone/>
            </a:pPr>
            <a:endParaRPr lang="id-ID" dirty="0" smtClean="0"/>
          </a:p>
        </p:txBody>
      </p:sp>
    </p:spTree>
    <p:extLst>
      <p:ext uri="{BB962C8B-B14F-4D97-AF65-F5344CB8AC3E}">
        <p14:creationId xmlns:p14="http://schemas.microsoft.com/office/powerpoint/2010/main" val="37987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95" y="336431"/>
            <a:ext cx="469582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568" y="3546356"/>
            <a:ext cx="34766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99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5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4" name="Group 3"/>
          <p:cNvGrpSpPr/>
          <p:nvPr/>
        </p:nvGrpSpPr>
        <p:grpSpPr>
          <a:xfrm>
            <a:off x="1979712" y="1556792"/>
            <a:ext cx="6912768" cy="4896545"/>
            <a:chOff x="1979712" y="1556792"/>
            <a:chExt cx="6912768" cy="4896545"/>
          </a:xfrm>
        </p:grpSpPr>
        <p:pic>
          <p:nvPicPr>
            <p:cNvPr id="1026" name="Picture 2" descr="https://encrypted-tbn0.gstatic.com/images?q=tbn:ANd9GcRinbcqAjztrMuGl59Y_gGT1uLWT363f88JOSAg_MrUCPj4Gv-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1556792"/>
              <a:ext cx="3369974" cy="28083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9686" y="2960949"/>
              <a:ext cx="3542794" cy="349238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254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5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Analog Computer 1.FL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600" y="476672"/>
            <a:ext cx="7998727" cy="5999045"/>
          </a:xfrm>
        </p:spPr>
      </p:pic>
    </p:spTree>
    <p:extLst>
      <p:ext uri="{BB962C8B-B14F-4D97-AF65-F5344CB8AC3E}">
        <p14:creationId xmlns:p14="http://schemas.microsoft.com/office/powerpoint/2010/main" val="22301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4" name="cashreg.wav"/>
          </p:stSnd>
        </p:sndAc>
      </p:transition>
    </mc:Choice>
    <mc:Fallback xmlns="">
      <p:transition spd="slow">
        <p:cover/>
        <p:sndAc>
          <p:stSnd>
            <p:snd r:embed="rId6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Digital Komputer (1)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sz="2800" dirty="0" smtClean="0"/>
              <a:t>Data : angka atau huruf</a:t>
            </a:r>
          </a:p>
          <a:p>
            <a:pPr algn="just"/>
            <a:r>
              <a:rPr lang="id-ID" sz="2800" dirty="0" smtClean="0"/>
              <a:t>Digunakan pada aplikasi bisnis dan aplikasi teknis</a:t>
            </a:r>
          </a:p>
          <a:p>
            <a:pPr algn="just"/>
            <a:r>
              <a:rPr lang="id-ID" sz="2800" dirty="0" smtClean="0"/>
              <a:t>Output : angka, huruf, grafik maupun gambar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26304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  <p:sndAc>
          <p:stSnd>
            <p:snd r:embed="rId2" name="cashreg.wav"/>
          </p:stSnd>
        </p:sndAc>
      </p:transition>
    </mc:Choice>
    <mc:Fallback xmlns="">
      <p:transition spd="slow">
        <p:cover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F_AddingColo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077FEBC-4FC6-4B3F-8008-D4176D65E1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803</Words>
  <Application>Microsoft Office PowerPoint</Application>
  <PresentationFormat>On-screen Show (4:3)</PresentationFormat>
  <Paragraphs>166</Paragraphs>
  <Slides>49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AF_AddingColor</vt:lpstr>
      <vt:lpstr>Penggolongan Komputer</vt:lpstr>
      <vt:lpstr>Penggolongan Komputer</vt:lpstr>
      <vt:lpstr>Berdasarkan Data</vt:lpstr>
      <vt:lpstr>Analog Komputer (1)</vt:lpstr>
      <vt:lpstr>Analog Komputer (2)</vt:lpstr>
      <vt:lpstr>PowerPoint Presentation</vt:lpstr>
      <vt:lpstr>PowerPoint Presentation</vt:lpstr>
      <vt:lpstr>PowerPoint Presentation</vt:lpstr>
      <vt:lpstr>Digital Komputer (1)</vt:lpstr>
      <vt:lpstr>Digital Komputer (2)</vt:lpstr>
      <vt:lpstr>PowerPoint Presentation</vt:lpstr>
      <vt:lpstr>Hybrid Komputer</vt:lpstr>
      <vt:lpstr>PowerPoint Presentation</vt:lpstr>
      <vt:lpstr>PowerPoint Presentation</vt:lpstr>
      <vt:lpstr>Berdasarkan Penggunaan</vt:lpstr>
      <vt:lpstr>Special – purpose Computer</vt:lpstr>
      <vt:lpstr>General – purpose Computer</vt:lpstr>
      <vt:lpstr>Berdasarkan Processor</vt:lpstr>
      <vt:lpstr>Micro Computer</vt:lpstr>
      <vt:lpstr>Contoh </vt:lpstr>
      <vt:lpstr>PowerPoint Presentation</vt:lpstr>
      <vt:lpstr>Mini Computer</vt:lpstr>
      <vt:lpstr>Contoh</vt:lpstr>
      <vt:lpstr>PDP – 8</vt:lpstr>
      <vt:lpstr>Small Computer</vt:lpstr>
      <vt:lpstr>Medium Computer</vt:lpstr>
      <vt:lpstr>Large Computer</vt:lpstr>
      <vt:lpstr>Super Computer</vt:lpstr>
      <vt:lpstr>PowerPoint Presentation</vt:lpstr>
      <vt:lpstr>The Columbia Supercomputer at the NASA Advanced Supercomputing Division</vt:lpstr>
      <vt:lpstr>Personal Computer</vt:lpstr>
      <vt:lpstr>Berdasarkan Ukuran (Fisik)</vt:lpstr>
      <vt:lpstr>Tower</vt:lpstr>
      <vt:lpstr>PowerPoint Presentation</vt:lpstr>
      <vt:lpstr>Desktop</vt:lpstr>
      <vt:lpstr>PowerPoint Presentation</vt:lpstr>
      <vt:lpstr>Portable</vt:lpstr>
      <vt:lpstr>PowerPoint Presentation</vt:lpstr>
      <vt:lpstr>Notebook</vt:lpstr>
      <vt:lpstr>PowerPoint Presentation</vt:lpstr>
      <vt:lpstr>PowerPoint Presentation</vt:lpstr>
      <vt:lpstr>Subnotebook</vt:lpstr>
      <vt:lpstr>PowerPoint Presentation</vt:lpstr>
      <vt:lpstr>Palmtop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Penggolongan Komputer</dc:title>
  <dc:creator>Labkom</dc:creator>
  <cp:lastModifiedBy>Rani Susanto</cp:lastModifiedBy>
  <cp:revision>15</cp:revision>
  <dcterms:created xsi:type="dcterms:W3CDTF">2011-10-12T04:06:20Z</dcterms:created>
  <dcterms:modified xsi:type="dcterms:W3CDTF">2014-10-06T06:43:13Z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TC103367839990</vt:lpwstr>
  </property>
</Properties>
</file>